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26262"/>
    <a:srgbClr val="363636"/>
    <a:srgbClr val="3399FF"/>
    <a:srgbClr val="99FF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140" autoAdjust="0"/>
    <p:restoredTop sz="94660"/>
  </p:normalViewPr>
  <p:slideViewPr>
    <p:cSldViewPr>
      <p:cViewPr>
        <p:scale>
          <a:sx n="150" d="100"/>
          <a:sy n="150" d="100"/>
        </p:scale>
        <p:origin x="-1368" y="3420"/>
      </p:cViewPr>
      <p:guideLst>
        <p:guide orient="horz" pos="2880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32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15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46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28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5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25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55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64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70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63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34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5FC8D-D5BC-4FE8-9D19-9AA7D94220BA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7896C-8AB4-438D-BBCE-AE8245A083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39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 rot="16200000">
            <a:off x="51641" y="2337640"/>
            <a:ext cx="6746192" cy="68665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98000"/>
                  <a:lumOff val="2000"/>
                  <a:alpha val="18000"/>
                </a:schemeClr>
              </a:gs>
              <a:gs pos="75000">
                <a:schemeClr val="accent6">
                  <a:alpha val="32000"/>
                </a:schemeClr>
              </a:gs>
              <a:gs pos="50000">
                <a:srgbClr val="92D050">
                  <a:alpha val="32000"/>
                </a:srgbClr>
              </a:gs>
              <a:gs pos="25000">
                <a:srgbClr val="0070C0">
                  <a:alpha val="14000"/>
                </a:srgbClr>
              </a:gs>
              <a:gs pos="100000">
                <a:srgbClr val="FF0000">
                  <a:alpha val="19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-37437" y="3707904"/>
            <a:ext cx="688538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　◆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September 23,</a:t>
            </a:r>
            <a:r>
              <a:rPr lang="ja-JP" altLang="en-US" sz="2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2016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</a:t>
            </a:r>
            <a:r>
              <a:rPr kumimoji="1"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9:30 – 20:00 </a:t>
            </a:r>
          </a:p>
          <a:p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　◆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Toyo University </a:t>
            </a:r>
            <a:r>
              <a:rPr lang="en-US" altLang="ja-JP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Hakusan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Campus, Tokyo</a:t>
            </a:r>
          </a:p>
          <a:p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 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　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125 Commemorative 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Hall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(in Building </a:t>
            </a:r>
            <a:r>
              <a:rPr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8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)</a:t>
            </a:r>
            <a:r>
              <a:rPr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endParaRPr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endParaRPr lang="en-US" altLang="ja-JP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 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Address:   5-28-20 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Hakusan, Bunkyo-</a:t>
            </a:r>
            <a:r>
              <a:rPr lang="en-US" altLang="ja-JP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ku</a:t>
            </a:r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, </a:t>
            </a:r>
          </a:p>
          <a:p>
            <a:pPr fontAlgn="base"/>
            <a:r>
              <a:rPr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　　　　   　　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Tokyo 112-8606 Japan</a:t>
            </a:r>
            <a:endParaRPr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pPr fontAlgn="base"/>
            <a:r>
              <a:rPr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Access:</a:t>
            </a:r>
          </a:p>
          <a:p>
            <a:pPr fontAlgn="base"/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   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5 minutes from Hakusan Station</a:t>
            </a:r>
          </a:p>
          <a:p>
            <a:pPr fontAlgn="base"/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</a:t>
            </a:r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8 minutes from Sengoku Station</a:t>
            </a:r>
          </a:p>
          <a:p>
            <a:pPr fontAlgn="base"/>
            <a:r>
              <a:rPr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　   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5 minutes from Hon-</a:t>
            </a:r>
            <a:r>
              <a:rPr lang="en-US" altLang="ja-JP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Komagome</a:t>
            </a:r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Station</a:t>
            </a:r>
          </a:p>
          <a:p>
            <a:pPr fontAlgn="base"/>
            <a:endParaRPr lang="ja-JP" altLang="en-US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ja-JP" sz="2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To attend, </a:t>
            </a:r>
            <a:r>
              <a:rPr lang="ja-JP" altLang="en-US" sz="2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2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p</a:t>
            </a:r>
            <a:r>
              <a:rPr lang="en-US" altLang="ja-JP" sz="2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lease register</a:t>
            </a:r>
          </a:p>
          <a:p>
            <a:r>
              <a:rPr lang="en-US" altLang="ja-JP" sz="22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from the website below</a:t>
            </a:r>
            <a:r>
              <a:rPr lang="ja-JP" altLang="en-US" sz="22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endParaRPr lang="en-US" altLang="ja-JP" sz="2200" u="sng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en-US" altLang="ja-JP" sz="20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by Sep. 15th</a:t>
            </a:r>
            <a:r>
              <a:rPr lang="en-US" altLang="ja-JP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.</a:t>
            </a:r>
          </a:p>
          <a:p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(Capacity:130)</a:t>
            </a:r>
          </a:p>
          <a:p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   </a:t>
            </a:r>
          </a:p>
          <a:p>
            <a:endParaRPr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endParaRPr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1026" name="Picture 2" descr="C:\Users\fcjuser042\Downloads\QR_Co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11" y="7646841"/>
            <a:ext cx="1029901" cy="102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518" y="84262"/>
            <a:ext cx="2393058" cy="2274979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671" y="5508104"/>
            <a:ext cx="2611533" cy="295806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791304" y="7509518"/>
            <a:ext cx="1921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rgbClr val="FF0000"/>
                </a:solidFill>
              </a:rPr>
              <a:t>125 Commemorative Hall </a:t>
            </a:r>
          </a:p>
          <a:p>
            <a:pPr algn="ctr"/>
            <a:r>
              <a:rPr lang="en-US" altLang="ja-JP" sz="1200" b="1" dirty="0" smtClean="0">
                <a:solidFill>
                  <a:srgbClr val="FF0000"/>
                </a:solidFill>
              </a:rPr>
              <a:t>(Building 8)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2397808"/>
            <a:ext cx="68479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UMAP 25</a:t>
            </a:r>
            <a:r>
              <a:rPr lang="en-US" altLang="ja-JP" sz="4000" u="sng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th</a:t>
            </a:r>
            <a:r>
              <a:rPr lang="en-US" altLang="ja-JP" sz="4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40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Anniversary </a:t>
            </a:r>
            <a:r>
              <a:rPr lang="en-US" altLang="ja-JP" sz="4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Symposium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8817" y="7740351"/>
            <a:ext cx="68091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2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QR code:</a:t>
            </a:r>
          </a:p>
          <a:p>
            <a:r>
              <a:rPr lang="en-US" alt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 URL: </a:t>
            </a:r>
            <a:r>
              <a:rPr lang="en-US" altLang="ja-JP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https</a:t>
            </a:r>
            <a:r>
              <a:rPr lang="en-US" altLang="ja-JP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://www.toyo.ac.jp/ques/questionnaire.php?openid=660&amp;check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5393642" y="6804248"/>
            <a:ext cx="172405" cy="77559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28" y="256050"/>
            <a:ext cx="3919132" cy="1602234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385895" y="4932040"/>
            <a:ext cx="1867795" cy="503590"/>
          </a:xfrm>
          <a:prstGeom prst="rect">
            <a:avLst/>
          </a:prstGeom>
          <a:noFill/>
          <a:ln w="25400" cmpd="thickThin">
            <a:solidFill>
              <a:schemeClr val="tx2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rgbClr val="FF0000"/>
                </a:solidFill>
              </a:rPr>
              <a:t>Japanese and English Interpretation available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5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 rot="16200000">
            <a:off x="-740932" y="1556793"/>
            <a:ext cx="8316417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98000"/>
                  <a:lumOff val="2000"/>
                  <a:alpha val="18000"/>
                </a:schemeClr>
              </a:gs>
              <a:gs pos="75000">
                <a:schemeClr val="accent6">
                  <a:alpha val="32000"/>
                </a:schemeClr>
              </a:gs>
              <a:gs pos="50000">
                <a:srgbClr val="92D050">
                  <a:alpha val="32000"/>
                </a:srgbClr>
              </a:gs>
              <a:gs pos="25000">
                <a:srgbClr val="0070C0">
                  <a:alpha val="14000"/>
                </a:srgbClr>
              </a:gs>
              <a:gs pos="100000">
                <a:srgbClr val="FF0000">
                  <a:alpha val="19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2" descr="C:\Users\fcjuser042\Downloads\25t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3" y="15830"/>
            <a:ext cx="754491" cy="734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230054" y="8086025"/>
            <a:ext cx="4711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Demi" panose="020B0703020102020204" pitchFamily="34" charset="0"/>
              </a:rPr>
              <a:t>*The program above is subject to change without advance notice.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44624" y="141412"/>
            <a:ext cx="24036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 smtClean="0">
                <a:solidFill>
                  <a:schemeClr val="bg1">
                    <a:lumMod val="50000"/>
                  </a:schemeClr>
                </a:solidFill>
                <a:latin typeface="Franklin Gothic Demi" panose="020B0703020102020204" pitchFamily="34" charset="0"/>
              </a:rPr>
              <a:t>Schedule</a:t>
            </a:r>
            <a:endParaRPr lang="en-US" altLang="ja-JP" sz="4000" dirty="0">
              <a:solidFill>
                <a:schemeClr val="bg1">
                  <a:lumMod val="5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417276" y="8363024"/>
            <a:ext cx="3203863" cy="683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1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Information:</a:t>
            </a:r>
          </a:p>
          <a:p>
            <a:pPr algn="r"/>
            <a:r>
              <a:rPr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UMAP International Secretariat</a:t>
            </a:r>
          </a:p>
          <a:p>
            <a:pPr algn="r"/>
            <a:r>
              <a:rPr lang="en-US" altLang="ja-JP" sz="11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Email:umap-is@umap.org</a:t>
            </a:r>
            <a:endParaRPr lang="en-US" altLang="ja-JP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kumimoji="1"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TEL: +81-3-3945-7190   </a:t>
            </a:r>
            <a:r>
              <a:rPr lang="en-US" altLang="ja-JP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kumimoji="1"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en-US" altLang="ja-JP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FAX: +81-3-3945-7994 </a:t>
            </a:r>
            <a:endParaRPr lang="en-US" altLang="ja-JP" sz="11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424181"/>
              </p:ext>
            </p:extLst>
          </p:nvPr>
        </p:nvGraphicFramePr>
        <p:xfrm>
          <a:off x="329440" y="1043608"/>
          <a:ext cx="6175672" cy="7106622"/>
        </p:xfrm>
        <a:graphic>
          <a:graphicData uri="http://schemas.openxmlformats.org/drawingml/2006/table">
            <a:tbl>
              <a:tblPr/>
              <a:tblGrid>
                <a:gridCol w="919088"/>
                <a:gridCol w="5256584"/>
              </a:tblGrid>
              <a:tr h="299666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9:30 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Registration</a:t>
                      </a: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318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9:45 </a:t>
                      </a:r>
                      <a:b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</a:br>
                      <a:endParaRPr lang="en-US" altLang="ja-JP" sz="18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　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1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明朝"/>
                        </a:rPr>
                        <a:t>．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Opening </a:t>
                      </a:r>
                      <a: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Remarks</a:t>
                      </a:r>
                      <a:r>
                        <a:rPr lang="en-US" sz="9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ja-JP" altLang="en-US" sz="9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1)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Chairman : Datuk Dr. Noor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Azlan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Ghazali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(Vice-Chancellor,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Universiti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Kebangsaan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Malaysia)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2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)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Ministry of Education, Culture, Sports, Science and Technology – Japan</a:t>
                      </a:r>
                    </a:p>
                    <a:p>
                      <a:pPr algn="l" fontAlgn="t"/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3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)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Makio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Takemura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(Secretary General of UMAP IS; President of Toyo University, Japan)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740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10:00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2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明朝"/>
                        </a:rPr>
                        <a:t>．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Looking </a:t>
                      </a:r>
                      <a: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Back on 25 Years of UMAP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Ichiro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Tanioka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(Chairman of the Board of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Tanioka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Gakuen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Educational Foundation, Japan)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Sumate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Yamnoon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(Chairman of the Sub-Committee on the 3rd 15-Year Long Range Plan on Higher    Education (2017-2031) and the 12th Higher Education Development Plan (2017-2021)  Office of the Higher Education Commission, Thailand )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(to be confirmed)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9179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10:30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3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．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Seminar</a:t>
                      </a:r>
                      <a: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: “Impact of Study Abroad, Issues of international</a:t>
                      </a:r>
                      <a:b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1000" b="0" i="0" u="none" strike="noStrike" baseline="0" dirty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en-US" sz="10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ja-JP" altLang="en-US" sz="10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Student Exchanges, and the Analysis of Learning Outcomes”</a:t>
                      </a:r>
                      <a:b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1000" b="0" i="0" u="none" strike="noStrike" baseline="0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Moderator </a:t>
                      </a:r>
                      <a: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: Hiroshi Ota (Professor, </a:t>
                      </a:r>
                      <a:r>
                        <a:rPr lang="en-US" sz="900" b="0" i="0" u="none" strike="noStrike" dirty="0" err="1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Hitotsubashi</a:t>
                      </a:r>
                      <a: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University, Japan)</a:t>
                      </a:r>
                      <a:b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 Explanation </a:t>
                      </a:r>
                      <a: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of the Seminar’s Aims by Shingo </a:t>
                      </a:r>
                      <a:r>
                        <a:rPr lang="en-US" sz="900" b="0" i="0" u="none" strike="noStrike" dirty="0" err="1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Ashizawa</a:t>
                      </a:r>
                      <a: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(Deputy Secretary General of UMAP IS; </a:t>
                      </a:r>
                      <a:b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                                                                               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  </a:t>
                      </a:r>
                      <a:r>
                        <a:rPr lang="en-US" sz="9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                 Professor</a:t>
                      </a:r>
                      <a:r>
                        <a:rPr lang="en-US" sz="900" b="0" i="0" u="none" strike="noStrike" dirty="0">
                          <a:solidFill>
                            <a:srgbClr val="808080"/>
                          </a:solidFill>
                          <a:effectLst/>
                          <a:latin typeface="Franklin Gothic Demi"/>
                        </a:rPr>
                        <a:t>, Toyo University, Japan)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1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)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“Erasmus Impact Study”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Uwe Brandenburg</a:t>
                      </a:r>
                      <a:r>
                        <a:rPr lang="en-US" sz="900" b="0" i="0" u="none" strike="noStrike" baseline="0" dirty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(Managing Director, CHE Consult GmbH)</a:t>
                      </a:r>
                    </a:p>
                    <a:p>
                      <a:pPr algn="l" fontAlgn="t"/>
                      <a:r>
                        <a:rPr 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2)</a:t>
                      </a:r>
                      <a:r>
                        <a:rPr 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“The Importance of Learning Outcomes Assessment in International Exchange” 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Darla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Deardorff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(Executive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Director,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AIEA)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3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) Q&amp;A/Discussion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666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12:10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------------------ Lunch Break ------------------</a:t>
                      </a: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8171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13:30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4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．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Student </a:t>
                      </a:r>
                      <a: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Presentations by UMAP Participants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Moderator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Haruo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Miyata (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Professor, Niigata University, Japan)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Presenters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Students who are studying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under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UMAP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7043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14:10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5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ＭＳ Ｐゴシック"/>
                        </a:rPr>
                        <a:t>．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Panel </a:t>
                      </a:r>
                      <a: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Discussion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1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）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New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Trends of Inter-University Cooperation in Asia (90 minutes)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Moderator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Miki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Sugimura (Professor, Sophia University, Japan)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Panelists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Chantavit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Sujatanond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(Director, SEAMEO RIHED), Government representatives</a:t>
                      </a:r>
                      <a:r>
                        <a:rPr lang="en-US" sz="6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endParaRPr lang="en-US" sz="600" b="0" i="0" u="none" strike="noStrike" dirty="0" smtClean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  <a:p>
                      <a:pPr algn="l" fontAlgn="t"/>
                      <a:r>
                        <a:rPr lang="ja-JP" alt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　　　　　　　　</a:t>
                      </a:r>
                      <a:r>
                        <a:rPr lang="en-US" altLang="ja-JP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Bunlay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altLang="ja-JP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Nith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(Deputy Director General of Higher Education, Ministry of Education, </a:t>
                      </a:r>
                    </a:p>
                    <a:p>
                      <a:pPr algn="l" fontAlgn="t"/>
                      <a:r>
                        <a:rPr lang="en-US" altLang="ja-JP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                              Youth and Sport, Cambodia)　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666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15:30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------------------ Coffee Break ------------------</a:t>
                      </a: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92472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15:50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2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）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Future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of UMAP and Prospects of Educational Exchange in Asia Pacific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Moderator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Taiji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 err="1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Hotta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(Professor, Hiroshima University)</a:t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Panelists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: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Ki-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Jeong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Lee (Vice-President, APAIE )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      (Speaker to be announced) from Greater Mekong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Subregion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University Consortium (GMS-UC)</a:t>
                      </a:r>
                    </a:p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Angela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Yung-chi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Ho</a:t>
                      </a:r>
                      <a:r>
                        <a:rPr lang="en-US" altLang="ja-JP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u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(Professor, Fu Jen Catholic University, Taiwan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)</a:t>
                      </a: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                    Alex B. </a:t>
                      </a:r>
                      <a:r>
                        <a:rPr lang="en-US" sz="900" b="0" i="0" u="none" strike="noStrike" dirty="0" err="1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Brillantes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, Jr. (Commissioner on Higher Education, Philippines)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　　　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　　　　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777777"/>
                          </a:solidFill>
                          <a:effectLst/>
                          <a:latin typeface="ＭＳ Ｐゴシック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Representatives </a:t>
                      </a:r>
                      <a:r>
                        <a:rPr lang="en-US" sz="900" b="0" i="0" u="none" strike="noStrike" dirty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of UMAP National Secretariats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661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17:20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6</a:t>
                      </a:r>
                      <a: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. Closing Remarks </a:t>
                      </a:r>
                      <a:endParaRPr lang="en-US" sz="1000" b="0" i="0" u="sng" strike="noStrike" dirty="0" smtClean="0">
                        <a:solidFill>
                          <a:srgbClr val="E26B0A"/>
                        </a:solidFill>
                        <a:effectLst/>
                        <a:latin typeface="Franklin Gothic Demi"/>
                      </a:endParaRPr>
                    </a:p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777777"/>
                          </a:solidFill>
                          <a:effectLst/>
                          <a:latin typeface="Franklin Gothic Demi"/>
                        </a:rPr>
                        <a:t> Kazuo Takahashi  (Vice President for International Affairs, Toyo University, Japan)</a:t>
                      </a:r>
                      <a:endParaRPr lang="en-US" sz="900" b="0" i="0" u="none" strike="noStrike" dirty="0">
                        <a:solidFill>
                          <a:srgbClr val="777777"/>
                        </a:solidFill>
                        <a:effectLst/>
                        <a:latin typeface="Franklin Gothic Demi"/>
                      </a:endParaRP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594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17:25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  </a:t>
                      </a:r>
                      <a:r>
                        <a:rPr lang="en-US" sz="1000" b="0" i="0" u="sng" strike="noStrike" dirty="0" smtClean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7</a:t>
                      </a:r>
                      <a:r>
                        <a:rPr lang="en-US" sz="1000" b="0" i="0" u="sng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. Group Photograph</a:t>
                      </a: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930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/>
                        </a:rPr>
                        <a:t>18:00</a:t>
                      </a:r>
                    </a:p>
                  </a:txBody>
                  <a:tcPr marL="6089" marR="6089" marT="608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E26B0A"/>
                          </a:solidFill>
                          <a:effectLst/>
                          <a:latin typeface="Franklin Gothic Demi"/>
                        </a:rPr>
                        <a:t>-----------------Reception (Until 20:00PM)-------------------</a:t>
                      </a:r>
                    </a:p>
                  </a:txBody>
                  <a:tcPr marL="6089" marR="6089" marT="608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281" y="75972"/>
            <a:ext cx="1662095" cy="67950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717031" y="849298"/>
            <a:ext cx="29041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en-US" altLang="ja-JP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 </a:t>
            </a:r>
            <a:r>
              <a:rPr lang="en-US" altLang="ja-JP" sz="11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and English Interpretation </a:t>
            </a:r>
            <a:r>
              <a:rPr lang="en-US" altLang="ja-JP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available</a:t>
            </a:r>
            <a:endParaRPr lang="ja-JP" altLang="en-US" sz="11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34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66000"/>
                <a:satMod val="160000"/>
              </a:schemeClr>
            </a:gs>
            <a:gs pos="75000">
              <a:schemeClr val="accent6"/>
            </a:gs>
            <a:gs pos="50000">
              <a:srgbClr val="92D050"/>
            </a:gs>
            <a:gs pos="25000">
              <a:srgbClr val="0070C0"/>
            </a:gs>
            <a:gs pos="100000">
              <a:srgbClr val="FF0000"/>
            </a:gs>
          </a:gsLst>
          <a:lin ang="5400000" scaled="0"/>
        </a:gra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154</Words>
  <Application>Microsoft Office PowerPoint</Application>
  <PresentationFormat>画面に合わせる (4:3)</PresentationFormat>
  <Paragraphs>63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（株）朝日ネット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仁成</dc:creator>
  <cp:lastModifiedBy>木元</cp:lastModifiedBy>
  <cp:revision>74</cp:revision>
  <cp:lastPrinted>2016-08-24T07:38:03Z</cp:lastPrinted>
  <dcterms:created xsi:type="dcterms:W3CDTF">2016-07-18T14:31:07Z</dcterms:created>
  <dcterms:modified xsi:type="dcterms:W3CDTF">2016-08-24T07:38:18Z</dcterms:modified>
</cp:coreProperties>
</file>