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626262"/>
    <a:srgbClr val="363636"/>
    <a:srgbClr val="3399FF"/>
    <a:srgbClr val="99FF99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7140" autoAdjust="0"/>
    <p:restoredTop sz="94660"/>
  </p:normalViewPr>
  <p:slideViewPr>
    <p:cSldViewPr>
      <p:cViewPr>
        <p:scale>
          <a:sx n="100" d="100"/>
          <a:sy n="100" d="100"/>
        </p:scale>
        <p:origin x="-2448" y="828"/>
      </p:cViewPr>
      <p:guideLst>
        <p:guide orient="horz" pos="2880"/>
        <p:guide pos="216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FC8D-D5BC-4FE8-9D19-9AA7D94220BA}" type="datetimeFigureOut">
              <a:rPr kumimoji="1" lang="ja-JP" altLang="en-US" smtClean="0"/>
              <a:t>2016/8/24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896C-8AB4-438D-BBCE-AE8245A083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7325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FC8D-D5BC-4FE8-9D19-9AA7D94220BA}" type="datetimeFigureOut">
              <a:rPr kumimoji="1" lang="ja-JP" altLang="en-US" smtClean="0"/>
              <a:t>2016/8/24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896C-8AB4-438D-BBCE-AE8245A083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8159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FC8D-D5BC-4FE8-9D19-9AA7D94220BA}" type="datetimeFigureOut">
              <a:rPr kumimoji="1" lang="ja-JP" altLang="en-US" smtClean="0"/>
              <a:t>2016/8/24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896C-8AB4-438D-BBCE-AE8245A083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468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FC8D-D5BC-4FE8-9D19-9AA7D94220BA}" type="datetimeFigureOut">
              <a:rPr kumimoji="1" lang="ja-JP" altLang="en-US" smtClean="0"/>
              <a:t>2016/8/24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896C-8AB4-438D-BBCE-AE8245A083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8281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FC8D-D5BC-4FE8-9D19-9AA7D94220BA}" type="datetimeFigureOut">
              <a:rPr kumimoji="1" lang="ja-JP" altLang="en-US" smtClean="0"/>
              <a:t>2016/8/24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896C-8AB4-438D-BBCE-AE8245A083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855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FC8D-D5BC-4FE8-9D19-9AA7D94220BA}" type="datetimeFigureOut">
              <a:rPr kumimoji="1" lang="ja-JP" altLang="en-US" smtClean="0"/>
              <a:t>2016/8/24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896C-8AB4-438D-BBCE-AE8245A083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0259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FC8D-D5BC-4FE8-9D19-9AA7D94220BA}" type="datetimeFigureOut">
              <a:rPr kumimoji="1" lang="ja-JP" altLang="en-US" smtClean="0"/>
              <a:t>2016/8/24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896C-8AB4-438D-BBCE-AE8245A083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9553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FC8D-D5BC-4FE8-9D19-9AA7D94220BA}" type="datetimeFigureOut">
              <a:rPr kumimoji="1" lang="ja-JP" altLang="en-US" smtClean="0"/>
              <a:t>2016/8/24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896C-8AB4-438D-BBCE-AE8245A083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5640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FC8D-D5BC-4FE8-9D19-9AA7D94220BA}" type="datetimeFigureOut">
              <a:rPr kumimoji="1" lang="ja-JP" altLang="en-US" smtClean="0"/>
              <a:t>2016/8/24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896C-8AB4-438D-BBCE-AE8245A083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3704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FC8D-D5BC-4FE8-9D19-9AA7D94220BA}" type="datetimeFigureOut">
              <a:rPr kumimoji="1" lang="ja-JP" altLang="en-US" smtClean="0"/>
              <a:t>2016/8/24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896C-8AB4-438D-BBCE-AE8245A083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9633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FC8D-D5BC-4FE8-9D19-9AA7D94220BA}" type="datetimeFigureOut">
              <a:rPr kumimoji="1" lang="ja-JP" altLang="en-US" smtClean="0"/>
              <a:t>2016/8/24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896C-8AB4-438D-BBCE-AE8245A083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349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5FC8D-D5BC-4FE8-9D19-9AA7D94220BA}" type="datetimeFigureOut">
              <a:rPr kumimoji="1" lang="ja-JP" altLang="en-US" smtClean="0"/>
              <a:t>2016/8/24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7896C-8AB4-438D-BBCE-AE8245A083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398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/>
          <p:cNvSpPr/>
          <p:nvPr/>
        </p:nvSpPr>
        <p:spPr>
          <a:xfrm rot="16200000">
            <a:off x="51641" y="2337640"/>
            <a:ext cx="6746192" cy="686652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lumMod val="98000"/>
                  <a:lumOff val="2000"/>
                  <a:alpha val="18000"/>
                </a:schemeClr>
              </a:gs>
              <a:gs pos="75000">
                <a:schemeClr val="accent6">
                  <a:alpha val="32000"/>
                </a:schemeClr>
              </a:gs>
              <a:gs pos="50000">
                <a:srgbClr val="92D050">
                  <a:alpha val="32000"/>
                </a:srgbClr>
              </a:gs>
              <a:gs pos="25000">
                <a:srgbClr val="0070C0">
                  <a:alpha val="14000"/>
                </a:srgbClr>
              </a:gs>
              <a:gs pos="100000">
                <a:srgbClr val="FF0000">
                  <a:alpha val="19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Picture 2" descr="C:\Users\fcjuser042\Downloads\マップ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1053" y="5618314"/>
            <a:ext cx="2688307" cy="2914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テキスト ボックス 7"/>
          <p:cNvSpPr txBox="1"/>
          <p:nvPr/>
        </p:nvSpPr>
        <p:spPr>
          <a:xfrm>
            <a:off x="-37437" y="3707904"/>
            <a:ext cx="6885384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　　◆日時</a:t>
            </a:r>
            <a:r>
              <a:rPr lang="ja-JP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：</a:t>
            </a:r>
            <a:r>
              <a:rPr lang="en-US" altLang="ja-JP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2016</a:t>
            </a:r>
            <a:r>
              <a:rPr lang="ja-JP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年</a:t>
            </a:r>
            <a:r>
              <a:rPr lang="en-US" altLang="ja-JP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9</a:t>
            </a:r>
            <a:r>
              <a:rPr lang="ja-JP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月</a:t>
            </a:r>
            <a:r>
              <a:rPr lang="en-US" altLang="ja-JP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23</a:t>
            </a:r>
            <a:r>
              <a:rPr lang="ja-JP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日（金）　</a:t>
            </a:r>
            <a:r>
              <a:rPr kumimoji="1" lang="en-US" altLang="ja-JP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9:30–20:00 </a:t>
            </a:r>
          </a:p>
          <a:p>
            <a:r>
              <a:rPr lang="ja-JP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　　◆場所：東洋大学 白山キャンパス</a:t>
            </a:r>
            <a:endParaRPr lang="en-US" altLang="ja-JP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Franklin Gothic Demi" panose="020B0703020102020204" pitchFamily="34" charset="0"/>
            </a:endParaRPr>
          </a:p>
          <a:p>
            <a:r>
              <a:rPr lang="ja-JP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　 </a:t>
            </a:r>
            <a:r>
              <a:rPr lang="ja-JP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  　　　　　 </a:t>
            </a:r>
            <a:r>
              <a:rPr lang="en-US" altLang="ja-JP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125</a:t>
            </a:r>
            <a:r>
              <a:rPr lang="ja-JP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記念ホール（</a:t>
            </a:r>
            <a:r>
              <a:rPr lang="en-US" altLang="ja-JP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8</a:t>
            </a:r>
            <a:r>
              <a:rPr lang="ja-JP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号館</a:t>
            </a:r>
            <a:r>
              <a:rPr lang="en-US" altLang="ja-JP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7</a:t>
            </a:r>
            <a:r>
              <a:rPr lang="ja-JP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階）</a:t>
            </a:r>
            <a:endParaRPr lang="en-US" altLang="ja-JP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Franklin Gothic Demi" panose="020B0703020102020204" pitchFamily="34" charset="0"/>
            </a:endParaRPr>
          </a:p>
          <a:p>
            <a:endParaRPr lang="en-US" altLang="ja-JP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Franklin Gothic Demi" panose="020B0703020102020204" pitchFamily="34" charset="0"/>
            </a:endParaRPr>
          </a:p>
          <a:p>
            <a:r>
              <a:rPr lang="ja-JP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    住所</a:t>
            </a:r>
            <a:r>
              <a:rPr lang="en-US" altLang="ja-JP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: </a:t>
            </a:r>
            <a:r>
              <a:rPr lang="ja-JP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〒</a:t>
            </a:r>
            <a:r>
              <a:rPr lang="en-US" altLang="ja-JP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112-8606 </a:t>
            </a:r>
            <a:r>
              <a:rPr lang="ja-JP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東京都文京区白山</a:t>
            </a:r>
            <a:r>
              <a:rPr lang="en-US" altLang="ja-JP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5-28-20</a:t>
            </a:r>
            <a:r>
              <a:rPr lang="ja-JP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　</a:t>
            </a:r>
            <a:endParaRPr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Franklin Gothic Demi" panose="020B0703020102020204" pitchFamily="34" charset="0"/>
            </a:endParaRPr>
          </a:p>
          <a:p>
            <a:r>
              <a:rPr lang="en-US" altLang="ja-JP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    </a:t>
            </a:r>
            <a:r>
              <a:rPr lang="ja-JP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交通アクセス</a:t>
            </a:r>
            <a:r>
              <a:rPr lang="en-US" altLang="ja-JP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:</a:t>
            </a:r>
          </a:p>
          <a:p>
            <a:r>
              <a:rPr lang="en-US" altLang="ja-JP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 </a:t>
            </a:r>
            <a:r>
              <a:rPr lang="en-US" altLang="ja-JP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   </a:t>
            </a:r>
            <a:r>
              <a:rPr lang="ja-JP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・都営地下鉄三田線白山駅から徒歩</a:t>
            </a:r>
            <a:r>
              <a:rPr lang="en-US" altLang="ja-JP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5</a:t>
            </a:r>
            <a:r>
              <a:rPr lang="ja-JP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分</a:t>
            </a:r>
            <a:endParaRPr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Franklin Gothic Demi" panose="020B0703020102020204" pitchFamily="34" charset="0"/>
            </a:endParaRPr>
          </a:p>
          <a:p>
            <a:pPr fontAlgn="base"/>
            <a:r>
              <a:rPr lang="en-US" altLang="ja-JP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    </a:t>
            </a:r>
            <a:r>
              <a:rPr lang="ja-JP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・都営地下鉄三田線千石駅から徒歩</a:t>
            </a:r>
            <a:r>
              <a:rPr lang="en-US" altLang="ja-JP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5</a:t>
            </a:r>
            <a:r>
              <a:rPr lang="ja-JP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分</a:t>
            </a:r>
            <a:endParaRPr lang="en-US" altLang="ja-JP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Franklin Gothic Demi" panose="020B0703020102020204" pitchFamily="34" charset="0"/>
            </a:endParaRPr>
          </a:p>
          <a:p>
            <a:pPr fontAlgn="base"/>
            <a:r>
              <a:rPr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 </a:t>
            </a:r>
            <a:r>
              <a:rPr lang="ja-JP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   ・東京メトロ南北線本駒込駅から徒歩</a:t>
            </a:r>
            <a:r>
              <a:rPr lang="en-US" altLang="ja-JP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5</a:t>
            </a:r>
            <a:r>
              <a:rPr lang="ja-JP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分</a:t>
            </a:r>
            <a:endParaRPr lang="en-US" altLang="ja-JP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Franklin Gothic Demi" panose="020B0703020102020204" pitchFamily="34" charset="0"/>
            </a:endParaRPr>
          </a:p>
          <a:p>
            <a:pPr fontAlgn="base"/>
            <a:endParaRPr lang="ja-JP" altLang="en-US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ja-JP" altLang="en-US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参加ご希望の方は下記</a:t>
            </a:r>
            <a:r>
              <a:rPr lang="en-US" altLang="ja-JP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URL</a:t>
            </a:r>
            <a:r>
              <a:rPr lang="ja-JP" altLang="en-US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より</a:t>
            </a:r>
            <a:r>
              <a:rPr lang="en-US" altLang="ja-JP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2016</a:t>
            </a:r>
            <a:r>
              <a:rPr lang="ja-JP" altLang="en-US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年</a:t>
            </a:r>
            <a:endParaRPr lang="en-US" altLang="ja-JP" u="sng" dirty="0" smtClean="0">
              <a:solidFill>
                <a:schemeClr val="tx1">
                  <a:lumMod val="65000"/>
                  <a:lumOff val="35000"/>
                </a:schemeClr>
              </a:solidFill>
              <a:latin typeface="Franklin Gothic Demi" panose="020B0703020102020204" pitchFamily="34" charset="0"/>
            </a:endParaRPr>
          </a:p>
          <a:p>
            <a:r>
              <a:rPr lang="en-US" altLang="ja-JP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9</a:t>
            </a:r>
            <a:r>
              <a:rPr lang="ja-JP" altLang="en-US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月</a:t>
            </a:r>
            <a:r>
              <a:rPr lang="en-US" altLang="ja-JP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15</a:t>
            </a:r>
            <a:r>
              <a:rPr lang="ja-JP" altLang="en-US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日（木）までにお申し込みください</a:t>
            </a:r>
            <a:r>
              <a:rPr lang="ja-JP" altLang="en-US" sz="22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。</a:t>
            </a:r>
            <a:endParaRPr lang="en-US" altLang="ja-JP" sz="2200" u="sng" dirty="0" smtClean="0">
              <a:solidFill>
                <a:schemeClr val="tx1">
                  <a:lumMod val="65000"/>
                  <a:lumOff val="35000"/>
                </a:schemeClr>
              </a:solidFill>
              <a:latin typeface="Franklin Gothic Demi" panose="020B0703020102020204" pitchFamily="34" charset="0"/>
            </a:endParaRPr>
          </a:p>
          <a:p>
            <a:r>
              <a:rPr lang="ja-JP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（定員：</a:t>
            </a:r>
            <a:r>
              <a:rPr lang="en-US" altLang="ja-JP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130</a:t>
            </a:r>
            <a:r>
              <a:rPr lang="ja-JP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名）</a:t>
            </a:r>
            <a:endParaRPr lang="en-US" altLang="ja-JP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Franklin Gothic Demi" panose="020B0703020102020204" pitchFamily="34" charset="0"/>
            </a:endParaRPr>
          </a:p>
          <a:p>
            <a:endParaRPr lang="en-US" altLang="ja-JP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Franklin Gothic Demi" panose="020B0703020102020204" pitchFamily="34" charset="0"/>
            </a:endParaRPr>
          </a:p>
          <a:p>
            <a:endParaRPr lang="en-US" altLang="ja-JP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Franklin Gothic Demi" panose="020B0703020102020204" pitchFamily="34" charset="0"/>
            </a:endParaRPr>
          </a:p>
        </p:txBody>
      </p:sp>
      <p:pic>
        <p:nvPicPr>
          <p:cNvPr id="1026" name="Picture 2" descr="C:\Users\fcjuser042\Downloads\QR_Cod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7011" y="7646841"/>
            <a:ext cx="1029901" cy="1029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518" y="84262"/>
            <a:ext cx="2393058" cy="227497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4581128" y="5341315"/>
            <a:ext cx="21218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b="1" dirty="0" smtClean="0">
                <a:solidFill>
                  <a:srgbClr val="FF0000"/>
                </a:solidFill>
              </a:rPr>
              <a:t>125</a:t>
            </a:r>
            <a:r>
              <a:rPr kumimoji="1" lang="ja-JP" altLang="en-US" sz="1200" b="1" dirty="0" smtClean="0">
                <a:solidFill>
                  <a:srgbClr val="FF0000"/>
                </a:solidFill>
              </a:rPr>
              <a:t>記念ホール（</a:t>
            </a:r>
            <a:r>
              <a:rPr lang="ja-JP" altLang="en-US" sz="1200" b="1" dirty="0">
                <a:solidFill>
                  <a:srgbClr val="FF0000"/>
                </a:solidFill>
              </a:rPr>
              <a:t>８</a:t>
            </a:r>
            <a:r>
              <a:rPr kumimoji="1" lang="ja-JP" altLang="en-US" sz="1200" b="1" dirty="0" smtClean="0">
                <a:solidFill>
                  <a:srgbClr val="FF0000"/>
                </a:solidFill>
              </a:rPr>
              <a:t>号館</a:t>
            </a:r>
            <a:r>
              <a:rPr lang="ja-JP" altLang="en-US" sz="1200" b="1" dirty="0">
                <a:solidFill>
                  <a:srgbClr val="FF0000"/>
                </a:solidFill>
              </a:rPr>
              <a:t>７</a:t>
            </a:r>
            <a:r>
              <a:rPr kumimoji="1" lang="ja-JP" altLang="en-US" sz="1200" b="1" dirty="0" smtClean="0">
                <a:solidFill>
                  <a:srgbClr val="FF0000"/>
                </a:solidFill>
              </a:rPr>
              <a:t>階）</a:t>
            </a:r>
            <a:endParaRPr kumimoji="1" lang="ja-JP" altLang="en-US" sz="1200" b="1" dirty="0">
              <a:solidFill>
                <a:srgbClr val="FF0000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0" y="2486670"/>
            <a:ext cx="684794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32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UMAP</a:t>
            </a:r>
            <a:r>
              <a:rPr lang="ja-JP" altLang="en-US" sz="32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（アジア太平洋大学交流機構）</a:t>
            </a:r>
            <a:endParaRPr lang="en-US" altLang="ja-JP" sz="3200" u="sng" dirty="0" smtClean="0">
              <a:solidFill>
                <a:schemeClr val="tx1">
                  <a:lumMod val="65000"/>
                  <a:lumOff val="35000"/>
                </a:schemeClr>
              </a:solidFill>
              <a:latin typeface="Franklin Gothic Demi" panose="020B0703020102020204" pitchFamily="34" charset="0"/>
            </a:endParaRPr>
          </a:p>
          <a:p>
            <a:pPr algn="ctr"/>
            <a:r>
              <a:rPr lang="ja-JP" altLang="en-US" sz="32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 </a:t>
            </a:r>
            <a:r>
              <a:rPr lang="en-US" altLang="ja-JP" sz="32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25</a:t>
            </a:r>
            <a:r>
              <a:rPr lang="ja-JP" altLang="en-US" sz="32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周年記念シンポジウム</a:t>
            </a:r>
            <a:endParaRPr lang="en-US" altLang="ja-JP" sz="3200" u="sng" dirty="0">
              <a:solidFill>
                <a:schemeClr val="tx1">
                  <a:lumMod val="65000"/>
                  <a:lumOff val="35000"/>
                </a:schemeClr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48818" y="7646841"/>
            <a:ext cx="680918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sz="3200" dirty="0">
              <a:solidFill>
                <a:schemeClr val="tx1">
                  <a:lumMod val="65000"/>
                  <a:lumOff val="35000"/>
                </a:schemeClr>
              </a:solidFill>
              <a:latin typeface="Franklin Gothic Demi" panose="020B0703020102020204" pitchFamily="34" charset="0"/>
            </a:endParaRPr>
          </a:p>
          <a:p>
            <a:r>
              <a:rPr lang="en-US" altLang="ja-JP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 </a:t>
            </a:r>
            <a:r>
              <a:rPr lang="en-US" altLang="ja-JP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 </a:t>
            </a:r>
            <a:r>
              <a:rPr lang="en-US" altLang="ja-JP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QR </a:t>
            </a:r>
            <a:r>
              <a:rPr lang="ja-JP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コード</a:t>
            </a:r>
            <a:r>
              <a:rPr lang="en-US" altLang="ja-JP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:</a:t>
            </a:r>
            <a:endParaRPr lang="en-US" altLang="ja-JP" sz="2400" dirty="0">
              <a:solidFill>
                <a:schemeClr val="tx1">
                  <a:lumMod val="65000"/>
                  <a:lumOff val="35000"/>
                </a:schemeClr>
              </a:solidFill>
              <a:latin typeface="Franklin Gothic Demi" panose="020B0703020102020204" pitchFamily="34" charset="0"/>
            </a:endParaRPr>
          </a:p>
          <a:p>
            <a:r>
              <a:rPr lang="en-US" altLang="ja-JP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 </a:t>
            </a:r>
            <a:r>
              <a:rPr lang="en-US" altLang="ja-JP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 URL: 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https</a:t>
            </a:r>
            <a:r>
              <a:rPr lang="en-US" altLang="ja-JP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://www.toyo.ac.jp/ques/questionnaire.php?openid=660&amp;check</a:t>
            </a:r>
          </a:p>
        </p:txBody>
      </p:sp>
      <p:cxnSp>
        <p:nvCxnSpPr>
          <p:cNvPr id="7" name="直線矢印コネクタ 6"/>
          <p:cNvCxnSpPr/>
          <p:nvPr/>
        </p:nvCxnSpPr>
        <p:spPr>
          <a:xfrm flipH="1">
            <a:off x="5566047" y="5618314"/>
            <a:ext cx="176384" cy="140195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図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228" y="256050"/>
            <a:ext cx="3919132" cy="1602234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5331333" y="4283968"/>
            <a:ext cx="1152129" cy="523220"/>
          </a:xfrm>
          <a:prstGeom prst="rect">
            <a:avLst/>
          </a:prstGeom>
          <a:noFill/>
          <a:ln w="25400" cmpd="thickThin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>
                <a:solidFill>
                  <a:srgbClr val="FF0000"/>
                </a:solidFill>
              </a:rPr>
              <a:t>同時通訳</a:t>
            </a:r>
            <a:endParaRPr kumimoji="1" lang="en-US" altLang="ja-JP" sz="1400" b="1" dirty="0" smtClean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400" b="1" dirty="0" smtClean="0">
                <a:solidFill>
                  <a:srgbClr val="FF0000"/>
                </a:solidFill>
              </a:rPr>
              <a:t>（</a:t>
            </a:r>
            <a:r>
              <a:rPr lang="ja-JP" altLang="en-US" sz="1400" b="1" dirty="0">
                <a:solidFill>
                  <a:srgbClr val="FF0000"/>
                </a:solidFill>
              </a:rPr>
              <a:t>日・英</a:t>
            </a:r>
            <a:r>
              <a:rPr kumimoji="1" lang="ja-JP" altLang="en-US" sz="1400" b="1" dirty="0" smtClean="0">
                <a:solidFill>
                  <a:srgbClr val="FF0000"/>
                </a:solidFill>
              </a:rPr>
              <a:t>）有り</a:t>
            </a:r>
            <a:endParaRPr kumimoji="1" lang="ja-JP" alt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15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 rot="16200000">
            <a:off x="-740932" y="1556793"/>
            <a:ext cx="8316417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lumMod val="98000"/>
                  <a:lumOff val="2000"/>
                  <a:alpha val="18000"/>
                </a:schemeClr>
              </a:gs>
              <a:gs pos="75000">
                <a:schemeClr val="accent6">
                  <a:alpha val="32000"/>
                </a:schemeClr>
              </a:gs>
              <a:gs pos="50000">
                <a:srgbClr val="92D050">
                  <a:alpha val="32000"/>
                </a:srgbClr>
              </a:gs>
              <a:gs pos="25000">
                <a:srgbClr val="0070C0">
                  <a:alpha val="14000"/>
                </a:srgbClr>
              </a:gs>
              <a:gs pos="100000">
                <a:srgbClr val="FF0000">
                  <a:alpha val="19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Picture 2" descr="C:\Users\fcjuser042\Downloads\25th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393" y="15830"/>
            <a:ext cx="754491" cy="734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テキスト ボックス 17"/>
          <p:cNvSpPr txBox="1"/>
          <p:nvPr/>
        </p:nvSpPr>
        <p:spPr>
          <a:xfrm>
            <a:off x="257885" y="8086025"/>
            <a:ext cx="47111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*</a:t>
            </a:r>
            <a:r>
              <a:rPr lang="ja-JP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上記スケジュールは一部変更する</a:t>
            </a:r>
            <a:r>
              <a:rPr lang="ja-JP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可能性</a:t>
            </a:r>
            <a:r>
              <a:rPr lang="ja-JP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がございます。</a:t>
            </a:r>
            <a:endParaRPr lang="en-US" altLang="ja-JP" sz="1200" dirty="0">
              <a:solidFill>
                <a:schemeClr val="tx1">
                  <a:lumMod val="65000"/>
                  <a:lumOff val="35000"/>
                </a:schemeClr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204" name="正方形/長方形 203"/>
          <p:cNvSpPr/>
          <p:nvPr/>
        </p:nvSpPr>
        <p:spPr>
          <a:xfrm>
            <a:off x="413728" y="139948"/>
            <a:ext cx="258322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152650" algn="l"/>
              </a:tabLst>
            </a:pPr>
            <a:r>
              <a:rPr lang="ja-JP" altLang="en-US" sz="3200" b="1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プログラム</a:t>
            </a:r>
            <a:endParaRPr lang="en-US" altLang="ja-JP" sz="3200" b="1" dirty="0">
              <a:solidFill>
                <a:schemeClr val="bg1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284984" y="8363024"/>
            <a:ext cx="3203863" cy="683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11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Contact Information:</a:t>
            </a:r>
          </a:p>
          <a:p>
            <a:pPr algn="r"/>
            <a:r>
              <a:rPr lang="en-US" altLang="ja-JP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UMAP </a:t>
            </a:r>
            <a:r>
              <a:rPr lang="ja-JP" altLang="en-US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国際事務局</a:t>
            </a:r>
            <a:endParaRPr lang="en-US" altLang="ja-JP" sz="11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r>
              <a:rPr lang="en-US" altLang="ja-JP" sz="11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Email:umap-is@umap.org</a:t>
            </a:r>
            <a:endParaRPr lang="en-US" altLang="ja-JP" sz="11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r>
              <a:rPr kumimoji="1" lang="en-US" altLang="ja-JP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TEL: +81-3-3945-7190   </a:t>
            </a:r>
            <a:r>
              <a:rPr lang="en-US" altLang="ja-JP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kumimoji="1" lang="en-US" altLang="ja-JP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en-US" altLang="ja-JP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FAX: +81-3-3945-7994 </a:t>
            </a:r>
            <a:endParaRPr lang="en-US" altLang="ja-JP" sz="11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7096055"/>
              </p:ext>
            </p:extLst>
          </p:nvPr>
        </p:nvGraphicFramePr>
        <p:xfrm>
          <a:off x="281831" y="1043609"/>
          <a:ext cx="6207016" cy="6963203"/>
        </p:xfrm>
        <a:graphic>
          <a:graphicData uri="http://schemas.openxmlformats.org/drawingml/2006/table">
            <a:tbl>
              <a:tblPr/>
              <a:tblGrid>
                <a:gridCol w="923753"/>
                <a:gridCol w="5283263"/>
              </a:tblGrid>
              <a:tr h="292533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/>
                        </a:rPr>
                        <a:t>9:30 </a:t>
                      </a:r>
                    </a:p>
                  </a:txBody>
                  <a:tcPr marL="6089" marR="6089" marT="6089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受　付</a:t>
                      </a:r>
                      <a:endParaRPr lang="en-US" sz="1000" b="1" i="0" u="none" strike="noStrike" dirty="0">
                        <a:solidFill>
                          <a:srgbClr val="E26B0A"/>
                        </a:solidFill>
                        <a:effectLst/>
                        <a:latin typeface="Franklin Gothic Demi"/>
                      </a:endParaRPr>
                    </a:p>
                  </a:txBody>
                  <a:tcPr marL="6089" marR="6089" marT="608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94613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/>
                        </a:rPr>
                        <a:t>9:45 </a:t>
                      </a:r>
                      <a:br>
                        <a:rPr lang="en-US" altLang="ja-JP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/>
                        </a:rPr>
                      </a:br>
                      <a:endParaRPr lang="en-US" altLang="ja-JP" sz="1800" b="1" i="0" u="none" strike="noStrike" dirty="0">
                        <a:solidFill>
                          <a:srgbClr val="FFFFFF"/>
                        </a:solidFill>
                        <a:effectLst/>
                        <a:latin typeface="Franklin Gothic Demi"/>
                      </a:endParaRPr>
                    </a:p>
                  </a:txBody>
                  <a:tcPr marL="6089" marR="6089" marT="6089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000" b="0" i="0" u="none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　</a:t>
                      </a:r>
                      <a:r>
                        <a:rPr lang="en-US" sz="1000" b="1" i="0" u="sng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1</a:t>
                      </a:r>
                      <a:r>
                        <a:rPr lang="en-US" sz="1000" b="1" i="0" u="sng" strike="noStrike" dirty="0" smtClean="0">
                          <a:solidFill>
                            <a:srgbClr val="E26B0A"/>
                          </a:solidFill>
                          <a:effectLst/>
                          <a:latin typeface="ＭＳ 明朝"/>
                        </a:rPr>
                        <a:t>．</a:t>
                      </a:r>
                      <a:r>
                        <a:rPr lang="ja-JP" altLang="en-US" sz="1000" b="1" i="0" u="sng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開会の挨拶</a:t>
                      </a:r>
                      <a:r>
                        <a:rPr lang="en-US" sz="900" b="1" i="0" u="sng" strike="noStrike" dirty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/>
                      </a:r>
                      <a:br>
                        <a:rPr lang="en-US" sz="900" b="1" i="0" u="sng" strike="noStrike" dirty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</a:br>
                      <a:r>
                        <a:rPr lang="ja-JP" altLang="en-US" sz="900" b="0" i="0" u="none" strike="noStrike" baseline="0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  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1) UMAP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議長　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Noor </a:t>
                      </a:r>
                      <a:r>
                        <a:rPr lang="en-US" sz="900" b="0" i="0" u="none" strike="noStrike" dirty="0" err="1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Azlan</a:t>
                      </a:r>
                      <a: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Ghazali</a:t>
                      </a:r>
                      <a: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(Vice-Chancellor, </a:t>
                      </a:r>
                      <a:r>
                        <a:rPr lang="en-US" altLang="ja-JP" sz="900" b="0" i="0" u="none" strike="noStrike" dirty="0" err="1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Universiti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</a:t>
                      </a:r>
                      <a:r>
                        <a:rPr lang="en-US" altLang="ja-JP" sz="900" b="0" i="0" u="none" strike="noStrike" dirty="0" err="1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Kebangsaan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Malaysia)</a:t>
                      </a:r>
                    </a:p>
                    <a:p>
                      <a:pPr algn="l" fontAlgn="t"/>
                      <a:r>
                        <a:rPr lang="ja-JP" altLang="en-US" sz="900" b="0" i="0" u="none" strike="noStrike" baseline="0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 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2)</a:t>
                      </a:r>
                      <a:r>
                        <a:rPr lang="ja-JP" altLang="en-US" sz="900" b="0" i="0" u="none" strike="noStrike" baseline="0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文部科学省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</a:t>
                      </a:r>
                    </a:p>
                    <a:p>
                      <a:pPr algn="l" fontAlgn="t"/>
                      <a:r>
                        <a:rPr lang="ja-JP" altLang="en-US" sz="900" b="0" i="0" u="none" strike="noStrike" baseline="0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 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3)</a:t>
                      </a:r>
                      <a:r>
                        <a:rPr lang="ja-JP" altLang="en-US" sz="900" b="0" i="0" u="none" strike="noStrike" baseline="0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UMAP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国際事務総長</a:t>
                      </a:r>
                      <a:r>
                        <a:rPr lang="ja-JP" altLang="en-US" sz="900" b="0" i="0" u="none" strike="noStrike" baseline="0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　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竹村牧男（東洋大学学長）</a:t>
                      </a:r>
                      <a:endParaRPr lang="en-US" sz="900" b="0" i="0" u="none" strike="noStrike" dirty="0">
                        <a:solidFill>
                          <a:srgbClr val="777777"/>
                        </a:solidFill>
                        <a:effectLst/>
                        <a:latin typeface="Franklin Gothic Demi"/>
                      </a:endParaRPr>
                    </a:p>
                  </a:txBody>
                  <a:tcPr marL="6089" marR="6089" marT="6089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37703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/>
                        </a:rPr>
                        <a:t>10:00</a:t>
                      </a:r>
                    </a:p>
                  </a:txBody>
                  <a:tcPr marL="6089" marR="6089" marT="6089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000" b="0" i="0" u="none" strike="noStrike" baseline="0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  </a:t>
                      </a:r>
                      <a:r>
                        <a:rPr lang="en-US" sz="1000" b="1" i="0" u="sng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2</a:t>
                      </a:r>
                      <a:r>
                        <a:rPr lang="en-US" sz="1000" b="1" i="0" u="sng" strike="noStrike" dirty="0" smtClean="0">
                          <a:solidFill>
                            <a:srgbClr val="E26B0A"/>
                          </a:solidFill>
                          <a:effectLst/>
                          <a:latin typeface="ＭＳ 明朝"/>
                        </a:rPr>
                        <a:t>．</a:t>
                      </a:r>
                      <a:r>
                        <a:rPr lang="en-US" altLang="ja-JP" sz="1000" b="1" i="0" u="sng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UMAP</a:t>
                      </a:r>
                      <a:r>
                        <a:rPr lang="ja-JP" altLang="en-US" sz="1000" b="1" i="0" u="sng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の</a:t>
                      </a:r>
                      <a:r>
                        <a:rPr lang="en-US" altLang="ja-JP" sz="1000" b="1" i="0" u="sng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25</a:t>
                      </a:r>
                      <a:r>
                        <a:rPr lang="ja-JP" altLang="en-US" sz="1000" b="1" i="0" u="sng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周年を振り返って</a:t>
                      </a:r>
                      <a: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</a:br>
                      <a:r>
                        <a:rPr lang="ja-JP" altLang="en-US" sz="900" b="0" i="0" u="none" strike="noStrike" baseline="0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 谷岡一郎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（学校法人谷岡学園理事長・学長）</a:t>
                      </a:r>
                      <a: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</a:br>
                      <a:r>
                        <a:rPr lang="ja-JP" altLang="en-US" sz="900" b="0" i="0" u="none" strike="noStrike" baseline="0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 </a:t>
                      </a:r>
                      <a:r>
                        <a:rPr lang="en-US" sz="900" b="0" i="0" u="none" strike="noStrike" dirty="0" err="1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Sumate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</a:t>
                      </a:r>
                      <a:r>
                        <a:rPr lang="en-US" sz="900" b="0" i="0" u="none" strike="noStrike" dirty="0" err="1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Yamnoon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(Chairman of the Sub-Committee on the 3rd 15-Year Long Range Plan on Higher   </a:t>
                      </a:r>
                    </a:p>
                    <a:p>
                      <a:pPr algn="l" fontAlgn="t"/>
                      <a:r>
                        <a:rPr lang="ja-JP" alt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　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Education (2017-2031) and the 12th Higher Education Development Plan (2017-2021)  Office of the </a:t>
                      </a:r>
                    </a:p>
                    <a:p>
                      <a:pPr algn="l" fontAlgn="t"/>
                      <a:r>
                        <a:rPr lang="ja-JP" alt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　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Higher Education Commission, Thailand )</a:t>
                      </a:r>
                      <a:r>
                        <a:rPr lang="ja-JP" altLang="en-US" sz="900" b="0" i="0" u="none" strike="noStrike" baseline="0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</a:t>
                      </a:r>
                      <a:endParaRPr lang="en-US" sz="900" b="0" i="0" u="none" strike="noStrike" dirty="0">
                        <a:solidFill>
                          <a:srgbClr val="777777"/>
                        </a:solidFill>
                        <a:effectLst/>
                        <a:latin typeface="Franklin Gothic Demi"/>
                      </a:endParaRPr>
                    </a:p>
                  </a:txBody>
                  <a:tcPr marL="6089" marR="6089" marT="6089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39783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/>
                        </a:rPr>
                        <a:t>10:30</a:t>
                      </a:r>
                    </a:p>
                  </a:txBody>
                  <a:tcPr marL="6089" marR="6089" marT="6089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000" b="0" i="0" u="none" strike="noStrike" baseline="0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  </a:t>
                      </a:r>
                      <a:r>
                        <a:rPr lang="en-US" sz="1000" b="1" i="0" u="sng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3</a:t>
                      </a:r>
                      <a:r>
                        <a:rPr lang="en-US" sz="1000" b="1" i="0" u="sng" strike="noStrike" dirty="0" smtClean="0">
                          <a:solidFill>
                            <a:srgbClr val="E26B0A"/>
                          </a:solidFill>
                          <a:effectLst/>
                          <a:latin typeface="ＭＳ Ｐゴシック"/>
                        </a:rPr>
                        <a:t>．</a:t>
                      </a:r>
                      <a:r>
                        <a:rPr lang="ja-JP" altLang="en-US" sz="1000" b="1" i="0" u="sng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セミナー</a:t>
                      </a:r>
                      <a:r>
                        <a:rPr lang="ja-JP" altLang="en-US" sz="1000" b="1" i="0" u="sng" strike="noStrike" baseline="0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 </a:t>
                      </a:r>
                      <a:r>
                        <a:rPr lang="en-US" sz="1000" b="1" i="0" u="sng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: </a:t>
                      </a:r>
                      <a:r>
                        <a:rPr lang="ja-JP" altLang="en-US" sz="1000" b="1" i="0" u="sng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　「留学がもたらすインパクト、</a:t>
                      </a:r>
                      <a:r>
                        <a:rPr lang="en-US" sz="1000" b="1" i="0" u="sng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 </a:t>
                      </a:r>
                      <a:r>
                        <a:rPr lang="ja-JP" altLang="en-US" sz="1000" b="1" i="0" u="sng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交換留学の課題と学習成果の分析」</a:t>
                      </a:r>
                      <a:r>
                        <a:rPr lang="en-US" sz="1000" b="1" i="0" u="sng" strike="noStrike" dirty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/>
                      </a:r>
                      <a:br>
                        <a:rPr lang="en-US" sz="1000" b="1" i="0" u="sng" strike="noStrike" dirty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</a:br>
                      <a:r>
                        <a:rPr lang="en-US" sz="1000" b="0" i="0" u="none" strike="noStrike" baseline="0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  </a:t>
                      </a:r>
                      <a:r>
                        <a:rPr lang="ja-JP" altLang="en-US" sz="900" b="0" i="0" u="none" strike="noStrike" baseline="0" dirty="0" smtClean="0">
                          <a:solidFill>
                            <a:srgbClr val="808080"/>
                          </a:solidFill>
                          <a:effectLst/>
                          <a:latin typeface="Franklin Gothic Demi"/>
                        </a:rPr>
                        <a:t>モデレーター</a:t>
                      </a:r>
                      <a:r>
                        <a:rPr lang="en-US" sz="900" b="0" i="0" u="none" strike="noStrike" dirty="0" smtClean="0">
                          <a:solidFill>
                            <a:srgbClr val="808080"/>
                          </a:solidFill>
                          <a:effectLst/>
                          <a:latin typeface="Franklin Gothic Demi"/>
                        </a:rPr>
                        <a:t>: 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808080"/>
                          </a:solidFill>
                          <a:effectLst/>
                          <a:latin typeface="Franklin Gothic Demi"/>
                        </a:rPr>
                        <a:t>太田浩</a:t>
                      </a:r>
                      <a:r>
                        <a:rPr lang="en-US" sz="900" b="0" i="0" u="none" strike="noStrike" dirty="0" smtClean="0">
                          <a:solidFill>
                            <a:srgbClr val="808080"/>
                          </a:solidFill>
                          <a:effectLst/>
                          <a:latin typeface="Franklin Gothic Demi"/>
                        </a:rPr>
                        <a:t> 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808080"/>
                          </a:solidFill>
                          <a:effectLst/>
                          <a:latin typeface="Franklin Gothic Demi"/>
                        </a:rPr>
                        <a:t>（一橋大学 国際教育センター教授）</a:t>
                      </a:r>
                      <a:r>
                        <a:rPr lang="en-US" sz="900" b="0" i="0" u="none" strike="noStrike" dirty="0">
                          <a:solidFill>
                            <a:srgbClr val="808080"/>
                          </a:solidFill>
                          <a:effectLst/>
                          <a:latin typeface="Franklin Gothic Demi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808080"/>
                          </a:solidFill>
                          <a:effectLst/>
                          <a:latin typeface="Franklin Gothic Demi"/>
                        </a:rPr>
                      </a:br>
                      <a:r>
                        <a:rPr lang="en-US" sz="900" b="0" i="0" u="none" strike="noStrike" dirty="0" smtClean="0">
                          <a:solidFill>
                            <a:srgbClr val="808080"/>
                          </a:solidFill>
                          <a:effectLst/>
                          <a:latin typeface="Franklin Gothic Demi"/>
                        </a:rPr>
                        <a:t>  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808080"/>
                          </a:solidFill>
                          <a:effectLst/>
                          <a:latin typeface="Franklin Gothic Demi"/>
                        </a:rPr>
                        <a:t>趣旨説明 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808080"/>
                          </a:solidFill>
                          <a:effectLst/>
                          <a:latin typeface="Franklin Gothic Demi"/>
                        </a:rPr>
                        <a:t>: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808080"/>
                          </a:solidFill>
                          <a:effectLst/>
                          <a:latin typeface="Franklin Gothic Demi"/>
                        </a:rPr>
                        <a:t>　芦沢真五</a:t>
                      </a:r>
                      <a:r>
                        <a:rPr lang="en-US" sz="900" b="0" i="0" u="none" strike="noStrike" dirty="0" smtClean="0">
                          <a:solidFill>
                            <a:srgbClr val="808080"/>
                          </a:solidFill>
                          <a:effectLst/>
                          <a:latin typeface="Franklin Gothic Demi"/>
                        </a:rPr>
                        <a:t> 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808080"/>
                          </a:solidFill>
                          <a:effectLst/>
                          <a:latin typeface="Franklin Gothic Demi"/>
                        </a:rPr>
                        <a:t>（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808080"/>
                          </a:solidFill>
                          <a:effectLst/>
                          <a:latin typeface="Franklin Gothic Demi"/>
                        </a:rPr>
                        <a:t>UMAP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808080"/>
                          </a:solidFill>
                          <a:effectLst/>
                          <a:latin typeface="Franklin Gothic Demi"/>
                        </a:rPr>
                        <a:t>国際事務次長；　</a:t>
                      </a:r>
                      <a:r>
                        <a:rPr lang="ja-JP" altLang="en-US" sz="900" b="0" i="0" u="none" strike="noStrike" baseline="0" dirty="0" smtClean="0">
                          <a:solidFill>
                            <a:srgbClr val="808080"/>
                          </a:solidFill>
                          <a:effectLst/>
                          <a:latin typeface="Franklin Gothic Demi"/>
                        </a:rPr>
                        <a:t>東洋大学 国際地域学部 教授）</a:t>
                      </a:r>
                      <a: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</a:br>
                      <a:r>
                        <a:rPr lang="en-US" sz="900" b="0" i="0" u="none" strike="noStrike" baseline="0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 1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“Erasmus Impact Study”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　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Uwe Brandenburg</a:t>
                      </a:r>
                      <a:r>
                        <a:rPr lang="en-US" sz="900" b="0" i="0" u="none" strike="noStrike" baseline="0" dirty="0">
                          <a:solidFill>
                            <a:srgbClr val="777777"/>
                          </a:solidFill>
                          <a:effectLst/>
                          <a:latin typeface="ＭＳ Ｐゴシック"/>
                        </a:rPr>
                        <a:t> 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(Managing Director, CHE Consult GmbH)</a:t>
                      </a:r>
                    </a:p>
                    <a:p>
                      <a:pPr algn="l" fontAlgn="t"/>
                      <a:r>
                        <a:rPr lang="en-US" sz="900" b="0" i="0" u="none" strike="noStrike" baseline="0" dirty="0" smtClean="0">
                          <a:solidFill>
                            <a:srgbClr val="777777"/>
                          </a:solidFill>
                          <a:effectLst/>
                          <a:latin typeface="ＭＳ Ｐゴシック"/>
                        </a:rPr>
                        <a:t>  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2 “The Importance of Learning Outcomes Assessment in International Exchange“</a:t>
                      </a:r>
                    </a:p>
                    <a:p>
                      <a:pPr algn="l" fontAlgn="t"/>
                      <a:r>
                        <a:rPr lang="ja-JP" alt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　　　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Darla </a:t>
                      </a:r>
                      <a:r>
                        <a:rPr lang="en-US" sz="900" b="0" i="0" u="none" strike="noStrike" dirty="0" err="1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Deardorff</a:t>
                      </a:r>
                      <a: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(Executive 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Director, </a:t>
                      </a:r>
                      <a: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AIEA)</a:t>
                      </a:r>
                      <a:b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</a:br>
                      <a:r>
                        <a:rPr lang="en-US" sz="900" b="0" i="0" u="none" strike="noStrike" baseline="0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 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3</a:t>
                      </a:r>
                      <a: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) 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質疑応答</a:t>
                      </a:r>
                      <a:endParaRPr lang="en-US" sz="900" b="0" i="0" u="none" strike="noStrike" dirty="0">
                        <a:solidFill>
                          <a:srgbClr val="777777"/>
                        </a:solidFill>
                        <a:effectLst/>
                        <a:latin typeface="Franklin Gothic Demi"/>
                      </a:endParaRPr>
                    </a:p>
                  </a:txBody>
                  <a:tcPr marL="6089" marR="6089" marT="6089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2533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/>
                        </a:rPr>
                        <a:t>12:10</a:t>
                      </a:r>
                    </a:p>
                  </a:txBody>
                  <a:tcPr marL="6089" marR="6089" marT="6089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------------------ </a:t>
                      </a:r>
                      <a:r>
                        <a:rPr lang="ja-JP" altLang="en-US" sz="900" b="1" i="0" u="none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昼食・休憩</a:t>
                      </a:r>
                      <a:r>
                        <a:rPr lang="en-US" sz="900" b="1" i="0" u="none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 </a:t>
                      </a:r>
                      <a:r>
                        <a:rPr lang="en-US" sz="900" b="1" i="0" u="none" strike="noStrike" dirty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------------------</a:t>
                      </a:r>
                    </a:p>
                  </a:txBody>
                  <a:tcPr marL="6089" marR="6089" marT="608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1522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/>
                        </a:rPr>
                        <a:t>13:30</a:t>
                      </a:r>
                    </a:p>
                  </a:txBody>
                  <a:tcPr marL="6089" marR="6089" marT="6089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  </a:t>
                      </a:r>
                      <a:r>
                        <a:rPr lang="en-US" sz="1000" b="1" i="0" u="sng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4</a:t>
                      </a:r>
                      <a:r>
                        <a:rPr lang="en-US" sz="1000" b="1" i="0" u="sng" strike="noStrike" dirty="0" smtClean="0">
                          <a:solidFill>
                            <a:srgbClr val="E26B0A"/>
                          </a:solidFill>
                          <a:effectLst/>
                          <a:latin typeface="ＭＳ Ｐゴシック"/>
                        </a:rPr>
                        <a:t>．</a:t>
                      </a:r>
                      <a:r>
                        <a:rPr lang="en-US" altLang="ja-JP" sz="1000" b="1" i="0" u="sng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UMAP</a:t>
                      </a:r>
                      <a:r>
                        <a:rPr lang="ja-JP" altLang="en-US" sz="1000" b="1" i="0" u="sng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参加学生による発表</a:t>
                      </a:r>
                      <a: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</a:b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 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モデレーター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: 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宮田春夫（新潟大学教育センター教授）</a:t>
                      </a:r>
                      <a: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</a:b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 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発表者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： 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UMAP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留学経験学生</a:t>
                      </a:r>
                      <a:endParaRPr lang="en-US" altLang="ja-JP" sz="900" b="0" i="0" u="none" strike="noStrike" dirty="0" smtClean="0">
                        <a:solidFill>
                          <a:srgbClr val="777777"/>
                        </a:solidFill>
                        <a:effectLst/>
                        <a:latin typeface="Franklin Gothic Demi"/>
                      </a:endParaRPr>
                    </a:p>
                  </a:txBody>
                  <a:tcPr marL="6089" marR="6089" marT="6089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37703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/>
                        </a:rPr>
                        <a:t>14:10</a:t>
                      </a:r>
                    </a:p>
                  </a:txBody>
                  <a:tcPr marL="6089" marR="6089" marT="6089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  </a:t>
                      </a:r>
                      <a:r>
                        <a:rPr lang="en-US" sz="1000" b="1" i="0" u="sng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5</a:t>
                      </a:r>
                      <a:r>
                        <a:rPr lang="en-US" sz="1000" b="1" i="0" u="sng" strike="noStrike" dirty="0" smtClean="0">
                          <a:solidFill>
                            <a:srgbClr val="E26B0A"/>
                          </a:solidFill>
                          <a:effectLst/>
                          <a:latin typeface="ＭＳ Ｐゴシック"/>
                        </a:rPr>
                        <a:t>．</a:t>
                      </a:r>
                      <a:r>
                        <a:rPr lang="ja-JP" altLang="en-US" sz="1000" b="1" i="0" u="sng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パネルディスカッション</a:t>
                      </a:r>
                      <a:r>
                        <a:rPr lang="en-US" sz="900" b="1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/>
                      </a:r>
                      <a:br>
                        <a:rPr lang="en-US" sz="900" b="1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</a:b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 </a:t>
                      </a:r>
                      <a:r>
                        <a:rPr lang="en-US" sz="900" b="1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1</a:t>
                      </a:r>
                      <a:r>
                        <a:rPr lang="en-US" sz="900" b="1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ＭＳ Ｐゴシック"/>
                        </a:rPr>
                        <a:t>）</a:t>
                      </a:r>
                      <a:r>
                        <a:rPr lang="ja-JP" altLang="en-US" sz="900" b="1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ＭＳ Ｐゴシック"/>
                        </a:rPr>
                        <a:t>アジアにおける大学間連携の新潮流</a:t>
                      </a:r>
                      <a:r>
                        <a:rPr lang="en-US" sz="900" b="1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/>
                      </a:r>
                      <a:br>
                        <a:rPr lang="en-US" sz="900" b="1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</a:b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 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モデレーター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:  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杉村美紀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（上智大学 総合人間科学部教授）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/>
                      </a:r>
                      <a:b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</a:b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 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パネリスト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: </a:t>
                      </a:r>
                      <a:r>
                        <a:rPr lang="en-US" sz="900" b="0" i="0" u="none" strike="noStrike" dirty="0" err="1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Chantavit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</a:t>
                      </a:r>
                      <a:r>
                        <a:rPr lang="en-US" sz="900" b="0" i="0" u="none" strike="noStrike" dirty="0" err="1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Sujatanond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(Director, SEAMEO RIHED)</a:t>
                      </a:r>
                    </a:p>
                    <a:p>
                      <a:pPr algn="l" fontAlgn="t"/>
                      <a:r>
                        <a:rPr lang="ja-JP" alt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　　　　　　　　</a:t>
                      </a:r>
                      <a:r>
                        <a:rPr lang="en-US" sz="900" b="0" i="0" u="none" strike="noStrike" dirty="0" err="1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Bunlay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</a:t>
                      </a:r>
                      <a:r>
                        <a:rPr lang="en-US" sz="900" b="0" i="0" u="none" strike="noStrike" dirty="0" err="1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Nith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(Deputy Director General of Higher Education, Ministry of Education, </a:t>
                      </a:r>
                    </a:p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                                           Youth and Sport, Cambodia)　</a:t>
                      </a:r>
                    </a:p>
                    <a:p>
                      <a:pPr algn="l" fontAlgn="t"/>
                      <a:r>
                        <a:rPr lang="ja-JP" alt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　　　　　　　　各国政府関係者</a:t>
                      </a:r>
                      <a:endParaRPr lang="en-US" sz="900" b="0" i="0" u="none" strike="noStrike" dirty="0">
                        <a:solidFill>
                          <a:srgbClr val="777777"/>
                        </a:solidFill>
                        <a:effectLst/>
                        <a:latin typeface="Franklin Gothic Demi"/>
                      </a:endParaRPr>
                    </a:p>
                  </a:txBody>
                  <a:tcPr marL="6089" marR="6089" marT="6089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2533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/>
                        </a:rPr>
                        <a:t>15:30</a:t>
                      </a:r>
                    </a:p>
                  </a:txBody>
                  <a:tcPr marL="6089" marR="6089" marT="6089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------------------ </a:t>
                      </a:r>
                      <a:r>
                        <a:rPr lang="ja-JP" altLang="en-US" sz="900" b="1" i="0" u="none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コーヒーブレイク</a:t>
                      </a:r>
                      <a:r>
                        <a:rPr lang="en-US" sz="900" b="1" i="0" u="none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------------------</a:t>
                      </a:r>
                      <a:endParaRPr lang="en-US" sz="900" b="1" i="0" u="none" strike="noStrike" dirty="0">
                        <a:solidFill>
                          <a:srgbClr val="E26B0A"/>
                        </a:solidFill>
                        <a:effectLst/>
                        <a:latin typeface="Franklin Gothic Demi"/>
                      </a:endParaRPr>
                    </a:p>
                  </a:txBody>
                  <a:tcPr marL="6089" marR="6089" marT="608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00850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/>
                        </a:rPr>
                        <a:t>15:50</a:t>
                      </a:r>
                    </a:p>
                  </a:txBody>
                  <a:tcPr marL="6089" marR="6089" marT="6089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</a:t>
                      </a:r>
                    </a:p>
                    <a:p>
                      <a:pPr algn="l" fontAlgn="t"/>
                      <a:r>
                        <a:rPr lang="en-US" sz="900" b="1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2</a:t>
                      </a:r>
                      <a:r>
                        <a:rPr lang="en-US" sz="900" b="1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ＭＳ Ｐゴシック"/>
                        </a:rPr>
                        <a:t>）</a:t>
                      </a:r>
                      <a:r>
                        <a:rPr lang="ja-JP" altLang="en-US" sz="900" b="1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ＭＳ Ｐゴシック"/>
                        </a:rPr>
                        <a:t>アジア太平洋地域における</a:t>
                      </a:r>
                      <a:r>
                        <a:rPr lang="en-US" altLang="ja-JP" sz="900" b="1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ＭＳ Ｐゴシック"/>
                        </a:rPr>
                        <a:t>UMAP</a:t>
                      </a:r>
                      <a:r>
                        <a:rPr lang="ja-JP" altLang="en-US" sz="900" b="1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ＭＳ Ｐゴシック"/>
                        </a:rPr>
                        <a:t>の役割と将来像</a:t>
                      </a:r>
                      <a:r>
                        <a:rPr lang="en-US" sz="900" b="1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/>
                      </a:r>
                      <a:br>
                        <a:rPr lang="en-US" sz="900" b="1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</a:b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 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モデレーター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: 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堀田泰司 （広島大学 副理事）</a:t>
                      </a:r>
                      <a: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</a:br>
                      <a:r>
                        <a:rPr lang="ja-JP" alt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　パネリスト</a:t>
                      </a:r>
                      <a:r>
                        <a:rPr lang="ja-JP" altLang="en-US" sz="900" b="0" i="0" u="none" strike="noStrike" baseline="0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 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：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Ki-</a:t>
                      </a:r>
                      <a:r>
                        <a:rPr lang="en-US" sz="900" b="0" i="0" u="none" strike="noStrike" dirty="0" err="1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Jeong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Lee (Vice-President, APAIE ) </a:t>
                      </a:r>
                    </a:p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                       (Speaker to be announced) from Greater Mekong </a:t>
                      </a:r>
                      <a:r>
                        <a:rPr lang="en-US" sz="900" b="0" i="0" u="none" strike="noStrike" dirty="0" err="1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Subregion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University Consortium </a:t>
                      </a:r>
                    </a:p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                                                                        (GMS-UC)</a:t>
                      </a:r>
                    </a:p>
                    <a:p>
                      <a:pPr algn="l" fontAlgn="t"/>
                      <a:r>
                        <a:rPr lang="ja-JP" alt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　　　　　　　　　</a:t>
                      </a:r>
                      <a:r>
                        <a:rPr lang="ja-JP" altLang="en-US" sz="900" b="0" i="0" u="none" strike="noStrike" baseline="0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 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Angela Yung-chi </a:t>
                      </a:r>
                      <a:r>
                        <a:rPr lang="en-US" sz="900" b="0" i="0" u="none" strike="noStrike" dirty="0" err="1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Hou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(Professor, Fu Jen Catholic University, Taiwan)</a:t>
                      </a:r>
                    </a:p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                         Alex B. </a:t>
                      </a:r>
                      <a:r>
                        <a:rPr lang="en-US" sz="900" b="0" i="0" u="none" strike="noStrike" dirty="0" err="1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Brillantes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, Jr. (Commissioner on Higher Education, Philippines) </a:t>
                      </a:r>
                    </a:p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                         Representatives of UMAP National Secretariats</a:t>
                      </a: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0" i="0" u="none" strike="noStrike" kern="1200" dirty="0" smtClean="0">
                        <a:solidFill>
                          <a:srgbClr val="777777"/>
                        </a:solidFill>
                        <a:effectLst/>
                        <a:latin typeface="Franklin Gothic Demi"/>
                        <a:ea typeface="+mn-ea"/>
                        <a:cs typeface="+mn-cs"/>
                      </a:endParaRPr>
                    </a:p>
                  </a:txBody>
                  <a:tcPr marL="6089" marR="6089" marT="6089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7779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/>
                        </a:rPr>
                        <a:t>17:20</a:t>
                      </a:r>
                    </a:p>
                  </a:txBody>
                  <a:tcPr marL="6089" marR="6089" marT="6089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  </a:t>
                      </a:r>
                      <a:r>
                        <a:rPr lang="en-US" sz="1000" b="1" i="0" u="sng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6</a:t>
                      </a:r>
                      <a:r>
                        <a:rPr lang="en-US" sz="1000" b="1" i="0" u="sng" strike="noStrike" dirty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. </a:t>
                      </a:r>
                      <a:r>
                        <a:rPr lang="ja-JP" altLang="en-US" sz="1000" b="1" i="0" u="sng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閉会の挨拶</a:t>
                      </a:r>
                      <a:r>
                        <a:rPr lang="en-US" sz="1000" b="1" i="0" u="sng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 </a:t>
                      </a:r>
                    </a:p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高橋一男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 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（東洋大学 副学長、国際教育センター長）</a:t>
                      </a:r>
                      <a:endParaRPr lang="en-US" sz="900" b="0" i="0" u="none" strike="noStrike" dirty="0">
                        <a:solidFill>
                          <a:srgbClr val="777777"/>
                        </a:solidFill>
                        <a:effectLst/>
                        <a:latin typeface="Franklin Gothic Demi"/>
                      </a:endParaRPr>
                    </a:p>
                  </a:txBody>
                  <a:tcPr marL="6089" marR="6089" marT="6089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2533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/>
                        </a:rPr>
                        <a:t>17:25</a:t>
                      </a:r>
                    </a:p>
                  </a:txBody>
                  <a:tcPr marL="6089" marR="6089" marT="6089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  </a:t>
                      </a:r>
                      <a:r>
                        <a:rPr lang="en-US" sz="1000" b="1" i="0" u="sng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7</a:t>
                      </a:r>
                      <a:r>
                        <a:rPr lang="en-US" sz="1000" b="1" i="0" u="sng" strike="noStrike" dirty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. </a:t>
                      </a:r>
                      <a:r>
                        <a:rPr lang="ja-JP" altLang="en-US" sz="1000" b="1" i="0" u="sng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集合写真</a:t>
                      </a:r>
                      <a:endParaRPr lang="en-US" sz="1000" b="1" i="0" u="sng" strike="noStrike" dirty="0">
                        <a:solidFill>
                          <a:srgbClr val="E26B0A"/>
                        </a:solidFill>
                        <a:effectLst/>
                        <a:latin typeface="Franklin Gothic Demi"/>
                      </a:endParaRPr>
                    </a:p>
                  </a:txBody>
                  <a:tcPr marL="6089" marR="6089" marT="608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2533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/>
                        </a:rPr>
                        <a:t>18:00</a:t>
                      </a:r>
                    </a:p>
                  </a:txBody>
                  <a:tcPr marL="6089" marR="6089" marT="6089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-----------------</a:t>
                      </a:r>
                      <a:r>
                        <a:rPr lang="ja-JP" altLang="en-US" sz="900" b="1" i="0" u="none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レセプション</a:t>
                      </a:r>
                      <a:r>
                        <a:rPr lang="en-US" sz="900" b="1" i="0" u="none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 </a:t>
                      </a:r>
                      <a:r>
                        <a:rPr lang="ja-JP" altLang="en-US" sz="900" b="1" i="0" u="none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（～</a:t>
                      </a:r>
                      <a:r>
                        <a:rPr lang="en-US" sz="900" b="1" i="0" u="none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20:00</a:t>
                      </a:r>
                      <a:r>
                        <a:rPr lang="ja-JP" altLang="en-US" sz="900" b="1" i="0" u="none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）</a:t>
                      </a:r>
                      <a:r>
                        <a:rPr lang="en-US" sz="900" b="1" i="0" u="none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------------------</a:t>
                      </a:r>
                      <a:endParaRPr lang="en-US" sz="900" b="1" i="0" u="none" strike="noStrike" dirty="0">
                        <a:solidFill>
                          <a:srgbClr val="E26B0A"/>
                        </a:solidFill>
                        <a:effectLst/>
                        <a:latin typeface="Franklin Gothic Demi"/>
                      </a:endParaRPr>
                    </a:p>
                  </a:txBody>
                  <a:tcPr marL="6089" marR="6089" marT="608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14" name="図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1281" y="75972"/>
            <a:ext cx="1662095" cy="679504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4581128" y="773435"/>
            <a:ext cx="19077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200" b="1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同時</a:t>
            </a:r>
            <a:r>
              <a:rPr lang="ja-JP" altLang="en-US" sz="1200" b="1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通訳</a:t>
            </a:r>
            <a:r>
              <a:rPr lang="en-US" altLang="ja-JP" sz="1200" b="1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200" b="1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日・英</a:t>
            </a:r>
            <a:r>
              <a:rPr lang="en-US" altLang="ja-JP" sz="1200" b="1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1200" b="1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有り</a:t>
            </a:r>
            <a:endParaRPr lang="en-US" altLang="ja-JP" sz="1200" b="1" dirty="0">
              <a:solidFill>
                <a:schemeClr val="bg1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1334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chemeClr val="accent1">
                <a:tint val="66000"/>
                <a:satMod val="160000"/>
              </a:schemeClr>
            </a:gs>
            <a:gs pos="75000">
              <a:schemeClr val="accent6"/>
            </a:gs>
            <a:gs pos="50000">
              <a:srgbClr val="92D050"/>
            </a:gs>
            <a:gs pos="25000">
              <a:srgbClr val="0070C0"/>
            </a:gs>
            <a:gs pos="100000">
              <a:srgbClr val="FF0000"/>
            </a:gs>
          </a:gsLst>
          <a:lin ang="5400000" scaled="0"/>
        </a:gradFill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1330</TotalTime>
  <Words>164</Words>
  <Application>Microsoft Office PowerPoint</Application>
  <PresentationFormat>画面に合わせる (4:3)</PresentationFormat>
  <Paragraphs>68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Company>（株）朝日ネット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山下 仁成</dc:creator>
  <cp:lastModifiedBy>木元</cp:lastModifiedBy>
  <cp:revision>94</cp:revision>
  <cp:lastPrinted>2016-08-24T07:39:36Z</cp:lastPrinted>
  <dcterms:created xsi:type="dcterms:W3CDTF">2016-07-18T14:31:07Z</dcterms:created>
  <dcterms:modified xsi:type="dcterms:W3CDTF">2016-08-24T08:04:04Z</dcterms:modified>
</cp:coreProperties>
</file>